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8"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55" d="100"/>
          <a:sy n="55" d="100"/>
        </p:scale>
        <p:origin x="2632" y="3888"/>
      </p:cViewPr>
      <p:guideLst>
        <p:guide orient="horz" pos="3298"/>
        <p:guide orient="horz" pos="20735"/>
        <p:guide orient="horz"/>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Average </a:t>
            </a:r>
            <a:r>
              <a:rPr lang="en-US" dirty="0"/>
              <a:t>Length of Hospital</a:t>
            </a:r>
            <a:r>
              <a:rPr lang="en-US" baseline="0" dirty="0"/>
              <a:t> Stay </a:t>
            </a:r>
            <a:endParaRPr lang="en-US" dirty="0"/>
          </a:p>
        </c:rich>
      </c:tx>
      <c:layout/>
      <c:overlay val="0"/>
    </c:title>
    <c:autoTitleDeleted val="0"/>
    <c:plotArea>
      <c:layout>
        <c:manualLayout>
          <c:layoutTarget val="inner"/>
          <c:xMode val="edge"/>
          <c:yMode val="edge"/>
          <c:x val="0.0812319254976057"/>
          <c:y val="0.114569536423841"/>
          <c:w val="0.900775162576281"/>
          <c:h val="0.728631694217031"/>
        </c:manualLayout>
      </c:layout>
      <c:barChart>
        <c:barDir val="col"/>
        <c:grouping val="clustered"/>
        <c:varyColors val="0"/>
        <c:ser>
          <c:idx val="0"/>
          <c:order val="0"/>
          <c:invertIfNegative val="0"/>
          <c:cat>
            <c:strRef>
              <c:f>Sheet1!$B$1:$C$1</c:f>
              <c:strCache>
                <c:ptCount val="2"/>
                <c:pt idx="0">
                  <c:v>rh BMP2 </c:v>
                </c:pt>
                <c:pt idx="1">
                  <c:v>Autograft iliac crest </c:v>
                </c:pt>
              </c:strCache>
            </c:strRef>
          </c:cat>
          <c:val>
            <c:numRef>
              <c:f>Sheet1!$B$2:$C$2</c:f>
              <c:numCache>
                <c:formatCode>General</c:formatCode>
                <c:ptCount val="2"/>
                <c:pt idx="0">
                  <c:v>4.333333333333332</c:v>
                </c:pt>
                <c:pt idx="1">
                  <c:v>4.161290322580645</c:v>
                </c:pt>
              </c:numCache>
            </c:numRef>
          </c:val>
        </c:ser>
        <c:dLbls>
          <c:showLegendKey val="0"/>
          <c:showVal val="0"/>
          <c:showCatName val="0"/>
          <c:showSerName val="0"/>
          <c:showPercent val="0"/>
          <c:showBubbleSize val="0"/>
        </c:dLbls>
        <c:gapWidth val="150"/>
        <c:axId val="-2090524968"/>
        <c:axId val="-2036394200"/>
      </c:barChart>
      <c:catAx>
        <c:axId val="-2090524968"/>
        <c:scaling>
          <c:orientation val="minMax"/>
        </c:scaling>
        <c:delete val="0"/>
        <c:axPos val="b"/>
        <c:majorTickMark val="out"/>
        <c:minorTickMark val="none"/>
        <c:tickLblPos val="nextTo"/>
        <c:txPr>
          <a:bodyPr/>
          <a:lstStyle/>
          <a:p>
            <a:pPr>
              <a:defRPr sz="1600"/>
            </a:pPr>
            <a:endParaRPr lang="en-US"/>
          </a:p>
        </c:txPr>
        <c:crossAx val="-2036394200"/>
        <c:crosses val="autoZero"/>
        <c:auto val="1"/>
        <c:lblAlgn val="ctr"/>
        <c:lblOffset val="100"/>
        <c:noMultiLvlLbl val="0"/>
      </c:catAx>
      <c:valAx>
        <c:axId val="-2036394200"/>
        <c:scaling>
          <c:orientation val="minMax"/>
          <c:min val="1.0"/>
        </c:scaling>
        <c:delete val="0"/>
        <c:axPos val="l"/>
        <c:majorGridlines/>
        <c:title>
          <c:tx>
            <c:rich>
              <a:bodyPr rot="-5400000" vert="horz"/>
              <a:lstStyle/>
              <a:p>
                <a:pPr>
                  <a:defRPr sz="1600"/>
                </a:pPr>
                <a:r>
                  <a:rPr lang="en-US" sz="1600"/>
                  <a:t>Days </a:t>
                </a:r>
              </a:p>
            </c:rich>
          </c:tx>
          <c:layout/>
          <c:overlay val="0"/>
        </c:title>
        <c:numFmt formatCode="General" sourceLinked="1"/>
        <c:majorTickMark val="out"/>
        <c:minorTickMark val="none"/>
        <c:tickLblPos val="nextTo"/>
        <c:crossAx val="-2090524968"/>
        <c:crosses val="autoZero"/>
        <c:crossBetween val="between"/>
        <c:majorUnit val="0.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Average Blood Loss</a:t>
            </a:r>
            <a:r>
              <a:rPr lang="en-US" baseline="0"/>
              <a:t> </a:t>
            </a:r>
            <a:endParaRPr lang="en-US"/>
          </a:p>
        </c:rich>
      </c:tx>
      <c:layout/>
      <c:overlay val="0"/>
    </c:title>
    <c:autoTitleDeleted val="0"/>
    <c:plotArea>
      <c:layout/>
      <c:barChart>
        <c:barDir val="col"/>
        <c:grouping val="clustered"/>
        <c:varyColors val="0"/>
        <c:ser>
          <c:idx val="0"/>
          <c:order val="0"/>
          <c:invertIfNegative val="0"/>
          <c:cat>
            <c:strRef>
              <c:f>Sheet1!$F$1:$G$1</c:f>
              <c:strCache>
                <c:ptCount val="2"/>
                <c:pt idx="0">
                  <c:v>rh BMP-2</c:v>
                </c:pt>
                <c:pt idx="1">
                  <c:v>Autograft iliac crest </c:v>
                </c:pt>
              </c:strCache>
            </c:strRef>
          </c:cat>
          <c:val>
            <c:numRef>
              <c:f>Sheet1!$F$2:$G$2</c:f>
              <c:numCache>
                <c:formatCode>General</c:formatCode>
                <c:ptCount val="2"/>
                <c:pt idx="0">
                  <c:v>550.0</c:v>
                </c:pt>
                <c:pt idx="1">
                  <c:v>528.6666666666666</c:v>
                </c:pt>
              </c:numCache>
            </c:numRef>
          </c:val>
        </c:ser>
        <c:dLbls>
          <c:showLegendKey val="0"/>
          <c:showVal val="0"/>
          <c:showCatName val="0"/>
          <c:showSerName val="0"/>
          <c:showPercent val="0"/>
          <c:showBubbleSize val="0"/>
        </c:dLbls>
        <c:gapWidth val="150"/>
        <c:axId val="-2068027368"/>
        <c:axId val="2079514504"/>
      </c:barChart>
      <c:catAx>
        <c:axId val="-2068027368"/>
        <c:scaling>
          <c:orientation val="minMax"/>
        </c:scaling>
        <c:delete val="0"/>
        <c:axPos val="b"/>
        <c:majorTickMark val="out"/>
        <c:minorTickMark val="none"/>
        <c:tickLblPos val="nextTo"/>
        <c:txPr>
          <a:bodyPr/>
          <a:lstStyle/>
          <a:p>
            <a:pPr>
              <a:defRPr sz="1600"/>
            </a:pPr>
            <a:endParaRPr lang="en-US"/>
          </a:p>
        </c:txPr>
        <c:crossAx val="2079514504"/>
        <c:crosses val="autoZero"/>
        <c:auto val="1"/>
        <c:lblAlgn val="ctr"/>
        <c:lblOffset val="100"/>
        <c:noMultiLvlLbl val="0"/>
      </c:catAx>
      <c:valAx>
        <c:axId val="2079514504"/>
        <c:scaling>
          <c:orientation val="minMax"/>
          <c:min val="100.0"/>
        </c:scaling>
        <c:delete val="0"/>
        <c:axPos val="l"/>
        <c:majorGridlines/>
        <c:title>
          <c:tx>
            <c:rich>
              <a:bodyPr rot="-5400000" vert="horz"/>
              <a:lstStyle/>
              <a:p>
                <a:pPr>
                  <a:defRPr sz="1600"/>
                </a:pPr>
                <a:r>
                  <a:rPr lang="en-US" sz="1600"/>
                  <a:t>Blood loss (ml )</a:t>
                </a:r>
              </a:p>
            </c:rich>
          </c:tx>
          <c:layout/>
          <c:overlay val="0"/>
        </c:title>
        <c:numFmt formatCode="General" sourceLinked="1"/>
        <c:majorTickMark val="out"/>
        <c:minorTickMark val="none"/>
        <c:tickLblPos val="nextTo"/>
        <c:crossAx val="-20680273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Average</a:t>
            </a:r>
            <a:r>
              <a:rPr lang="en-US" baseline="0"/>
              <a:t> Length of Open Incision </a:t>
            </a:r>
            <a:endParaRPr lang="en-US"/>
          </a:p>
        </c:rich>
      </c:tx>
      <c:layout/>
      <c:overlay val="0"/>
    </c:title>
    <c:autoTitleDeleted val="0"/>
    <c:plotArea>
      <c:layout/>
      <c:barChart>
        <c:barDir val="col"/>
        <c:grouping val="clustered"/>
        <c:varyColors val="0"/>
        <c:ser>
          <c:idx val="0"/>
          <c:order val="0"/>
          <c:invertIfNegative val="0"/>
          <c:cat>
            <c:strRef>
              <c:f>Sheet1!$J$1:$K$1</c:f>
              <c:strCache>
                <c:ptCount val="2"/>
                <c:pt idx="0">
                  <c:v>rh BMP-2</c:v>
                </c:pt>
                <c:pt idx="1">
                  <c:v>Autograft iliac crest</c:v>
                </c:pt>
              </c:strCache>
            </c:strRef>
          </c:cat>
          <c:val>
            <c:numRef>
              <c:f>Sheet1!$J$2:$K$2</c:f>
              <c:numCache>
                <c:formatCode>General</c:formatCode>
                <c:ptCount val="2"/>
                <c:pt idx="0">
                  <c:v>458.7666666666666</c:v>
                </c:pt>
                <c:pt idx="1">
                  <c:v>443.5</c:v>
                </c:pt>
              </c:numCache>
            </c:numRef>
          </c:val>
        </c:ser>
        <c:dLbls>
          <c:showLegendKey val="0"/>
          <c:showVal val="0"/>
          <c:showCatName val="0"/>
          <c:showSerName val="0"/>
          <c:showPercent val="0"/>
          <c:showBubbleSize val="0"/>
        </c:dLbls>
        <c:gapWidth val="150"/>
        <c:axId val="-2064310680"/>
        <c:axId val="-2064307704"/>
      </c:barChart>
      <c:catAx>
        <c:axId val="-2064310680"/>
        <c:scaling>
          <c:orientation val="minMax"/>
        </c:scaling>
        <c:delete val="0"/>
        <c:axPos val="b"/>
        <c:majorTickMark val="out"/>
        <c:minorTickMark val="none"/>
        <c:tickLblPos val="nextTo"/>
        <c:txPr>
          <a:bodyPr/>
          <a:lstStyle/>
          <a:p>
            <a:pPr>
              <a:defRPr sz="1600"/>
            </a:pPr>
            <a:endParaRPr lang="en-US"/>
          </a:p>
        </c:txPr>
        <c:crossAx val="-2064307704"/>
        <c:crosses val="autoZero"/>
        <c:auto val="1"/>
        <c:lblAlgn val="ctr"/>
        <c:lblOffset val="100"/>
        <c:noMultiLvlLbl val="0"/>
      </c:catAx>
      <c:valAx>
        <c:axId val="-2064307704"/>
        <c:scaling>
          <c:orientation val="minMax"/>
          <c:min val="100.0"/>
        </c:scaling>
        <c:delete val="0"/>
        <c:axPos val="l"/>
        <c:majorGridlines/>
        <c:title>
          <c:tx>
            <c:rich>
              <a:bodyPr rot="-5400000" vert="horz"/>
              <a:lstStyle/>
              <a:p>
                <a:pPr>
                  <a:defRPr sz="1600"/>
                </a:pPr>
                <a:r>
                  <a:rPr lang="en-US" sz="1600"/>
                  <a:t>Open incision (hours) </a:t>
                </a:r>
              </a:p>
            </c:rich>
          </c:tx>
          <c:layout/>
          <c:overlay val="0"/>
        </c:title>
        <c:numFmt formatCode="General" sourceLinked="1"/>
        <c:majorTickMark val="out"/>
        <c:minorTickMark val="none"/>
        <c:tickLblPos val="nextTo"/>
        <c:crossAx val="-20643106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Average Length of Anesthesia </a:t>
            </a:r>
          </a:p>
        </c:rich>
      </c:tx>
      <c:layout/>
      <c:overlay val="0"/>
    </c:title>
    <c:autoTitleDeleted val="0"/>
    <c:plotArea>
      <c:layout/>
      <c:barChart>
        <c:barDir val="col"/>
        <c:grouping val="clustered"/>
        <c:varyColors val="0"/>
        <c:ser>
          <c:idx val="0"/>
          <c:order val="0"/>
          <c:invertIfNegative val="0"/>
          <c:cat>
            <c:strRef>
              <c:f>Sheet1!$M$1:$N$1</c:f>
              <c:strCache>
                <c:ptCount val="2"/>
                <c:pt idx="0">
                  <c:v>rh BMP-2</c:v>
                </c:pt>
                <c:pt idx="1">
                  <c:v>Autograft iliac crest </c:v>
                </c:pt>
              </c:strCache>
            </c:strRef>
          </c:cat>
          <c:val>
            <c:numRef>
              <c:f>Sheet1!$M$2:$N$2</c:f>
              <c:numCache>
                <c:formatCode>General</c:formatCode>
                <c:ptCount val="2"/>
                <c:pt idx="0">
                  <c:v>613.6666666666666</c:v>
                </c:pt>
                <c:pt idx="1">
                  <c:v>620.0333333333333</c:v>
                </c:pt>
              </c:numCache>
            </c:numRef>
          </c:val>
        </c:ser>
        <c:dLbls>
          <c:showLegendKey val="0"/>
          <c:showVal val="0"/>
          <c:showCatName val="0"/>
          <c:showSerName val="0"/>
          <c:showPercent val="0"/>
          <c:showBubbleSize val="0"/>
        </c:dLbls>
        <c:gapWidth val="150"/>
        <c:axId val="-2038297704"/>
        <c:axId val="-2038294728"/>
      </c:barChart>
      <c:catAx>
        <c:axId val="-2038297704"/>
        <c:scaling>
          <c:orientation val="minMax"/>
        </c:scaling>
        <c:delete val="0"/>
        <c:axPos val="b"/>
        <c:majorTickMark val="out"/>
        <c:minorTickMark val="none"/>
        <c:tickLblPos val="nextTo"/>
        <c:txPr>
          <a:bodyPr/>
          <a:lstStyle/>
          <a:p>
            <a:pPr>
              <a:defRPr sz="1600"/>
            </a:pPr>
            <a:endParaRPr lang="en-US"/>
          </a:p>
        </c:txPr>
        <c:crossAx val="-2038294728"/>
        <c:crosses val="autoZero"/>
        <c:auto val="1"/>
        <c:lblAlgn val="ctr"/>
        <c:lblOffset val="100"/>
        <c:noMultiLvlLbl val="0"/>
      </c:catAx>
      <c:valAx>
        <c:axId val="-2038294728"/>
        <c:scaling>
          <c:orientation val="minMax"/>
          <c:min val="100.0"/>
        </c:scaling>
        <c:delete val="0"/>
        <c:axPos val="l"/>
        <c:majorGridlines/>
        <c:title>
          <c:tx>
            <c:rich>
              <a:bodyPr rot="-5400000" vert="horz"/>
              <a:lstStyle/>
              <a:p>
                <a:pPr>
                  <a:defRPr/>
                </a:pPr>
                <a:r>
                  <a:rPr lang="en-US" sz="1600"/>
                  <a:t>Hours</a:t>
                </a:r>
                <a:r>
                  <a:rPr lang="en-US"/>
                  <a:t> </a:t>
                </a:r>
              </a:p>
            </c:rich>
          </c:tx>
          <c:layout/>
          <c:overlay val="0"/>
        </c:title>
        <c:numFmt formatCode="General" sourceLinked="1"/>
        <c:majorTickMark val="out"/>
        <c:minorTickMark val="none"/>
        <c:tickLblPos val="nextTo"/>
        <c:crossAx val="-20382977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Cost </a:t>
            </a:r>
          </a:p>
        </c:rich>
      </c:tx>
      <c:layout/>
      <c:overlay val="0"/>
    </c:title>
    <c:autoTitleDeleted val="0"/>
    <c:plotArea>
      <c:layout/>
      <c:barChart>
        <c:barDir val="col"/>
        <c:grouping val="clustered"/>
        <c:varyColors val="0"/>
        <c:ser>
          <c:idx val="0"/>
          <c:order val="0"/>
          <c:invertIfNegative val="0"/>
          <c:cat>
            <c:strRef>
              <c:f>Sheet1!$W$1:$X$1</c:f>
              <c:strCache>
                <c:ptCount val="2"/>
                <c:pt idx="0">
                  <c:v>rh BMP-2</c:v>
                </c:pt>
                <c:pt idx="1">
                  <c:v>Autograft iliac crest </c:v>
                </c:pt>
              </c:strCache>
            </c:strRef>
          </c:cat>
          <c:val>
            <c:numRef>
              <c:f>Sheet1!$W$2:$X$2</c:f>
              <c:numCache>
                <c:formatCode>General</c:formatCode>
                <c:ptCount val="2"/>
                <c:pt idx="0">
                  <c:v>5000.0</c:v>
                </c:pt>
                <c:pt idx="1">
                  <c:v>567.0</c:v>
                </c:pt>
              </c:numCache>
            </c:numRef>
          </c:val>
        </c:ser>
        <c:dLbls>
          <c:showLegendKey val="0"/>
          <c:showVal val="0"/>
          <c:showCatName val="0"/>
          <c:showSerName val="0"/>
          <c:showPercent val="0"/>
          <c:showBubbleSize val="0"/>
        </c:dLbls>
        <c:gapWidth val="150"/>
        <c:axId val="-2090547208"/>
        <c:axId val="-2093855352"/>
      </c:barChart>
      <c:catAx>
        <c:axId val="-2090547208"/>
        <c:scaling>
          <c:orientation val="minMax"/>
        </c:scaling>
        <c:delete val="0"/>
        <c:axPos val="b"/>
        <c:majorTickMark val="out"/>
        <c:minorTickMark val="none"/>
        <c:tickLblPos val="nextTo"/>
        <c:txPr>
          <a:bodyPr/>
          <a:lstStyle/>
          <a:p>
            <a:pPr>
              <a:defRPr sz="1600"/>
            </a:pPr>
            <a:endParaRPr lang="en-US"/>
          </a:p>
        </c:txPr>
        <c:crossAx val="-2093855352"/>
        <c:crosses val="autoZero"/>
        <c:auto val="1"/>
        <c:lblAlgn val="ctr"/>
        <c:lblOffset val="100"/>
        <c:noMultiLvlLbl val="0"/>
      </c:catAx>
      <c:valAx>
        <c:axId val="-2093855352"/>
        <c:scaling>
          <c:orientation val="minMax"/>
        </c:scaling>
        <c:delete val="0"/>
        <c:axPos val="l"/>
        <c:majorGridlines/>
        <c:title>
          <c:tx>
            <c:rich>
              <a:bodyPr rot="-5400000" vert="horz"/>
              <a:lstStyle/>
              <a:p>
                <a:pPr>
                  <a:defRPr sz="1600"/>
                </a:pPr>
                <a:r>
                  <a:rPr lang="en-US" sz="1600"/>
                  <a:t>Amount ($$)</a:t>
                </a:r>
              </a:p>
            </c:rich>
          </c:tx>
          <c:layout/>
          <c:overlay val="0"/>
        </c:title>
        <c:numFmt formatCode="General" sourceLinked="1"/>
        <c:majorTickMark val="out"/>
        <c:minorTickMark val="none"/>
        <c:tickLblPos val="nextTo"/>
        <c:crossAx val="-209054720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Pain After</a:t>
            </a:r>
            <a:r>
              <a:rPr lang="en-US" baseline="0"/>
              <a:t> 6 Months </a:t>
            </a:r>
            <a:endParaRPr lang="en-US"/>
          </a:p>
        </c:rich>
      </c:tx>
      <c:layout/>
      <c:overlay val="0"/>
    </c:title>
    <c:autoTitleDeleted val="0"/>
    <c:plotArea>
      <c:layout/>
      <c:barChart>
        <c:barDir val="col"/>
        <c:grouping val="clustered"/>
        <c:varyColors val="0"/>
        <c:ser>
          <c:idx val="0"/>
          <c:order val="0"/>
          <c:invertIfNegative val="0"/>
          <c:cat>
            <c:strRef>
              <c:f>Sheet1!$Q$1:$R$1</c:f>
              <c:strCache>
                <c:ptCount val="2"/>
                <c:pt idx="0">
                  <c:v>rhBMP-2</c:v>
                </c:pt>
                <c:pt idx="1">
                  <c:v>Autograft iliac crest </c:v>
                </c:pt>
              </c:strCache>
            </c:strRef>
          </c:cat>
          <c:val>
            <c:numRef>
              <c:f>Sheet1!$Q$2:$R$2</c:f>
              <c:numCache>
                <c:formatCode>General</c:formatCode>
                <c:ptCount val="2"/>
                <c:pt idx="0">
                  <c:v>13.0</c:v>
                </c:pt>
                <c:pt idx="1">
                  <c:v>17.0</c:v>
                </c:pt>
              </c:numCache>
            </c:numRef>
          </c:val>
        </c:ser>
        <c:dLbls>
          <c:showLegendKey val="0"/>
          <c:showVal val="0"/>
          <c:showCatName val="0"/>
          <c:showSerName val="0"/>
          <c:showPercent val="0"/>
          <c:showBubbleSize val="0"/>
        </c:dLbls>
        <c:gapWidth val="150"/>
        <c:axId val="-2056916168"/>
        <c:axId val="-2068691384"/>
      </c:barChart>
      <c:catAx>
        <c:axId val="-2056916168"/>
        <c:scaling>
          <c:orientation val="minMax"/>
        </c:scaling>
        <c:delete val="0"/>
        <c:axPos val="b"/>
        <c:majorTickMark val="out"/>
        <c:minorTickMark val="none"/>
        <c:tickLblPos val="nextTo"/>
        <c:txPr>
          <a:bodyPr/>
          <a:lstStyle/>
          <a:p>
            <a:pPr>
              <a:defRPr sz="1600"/>
            </a:pPr>
            <a:endParaRPr lang="en-US"/>
          </a:p>
        </c:txPr>
        <c:crossAx val="-2068691384"/>
        <c:crosses val="autoZero"/>
        <c:auto val="1"/>
        <c:lblAlgn val="ctr"/>
        <c:lblOffset val="100"/>
        <c:noMultiLvlLbl val="0"/>
      </c:catAx>
      <c:valAx>
        <c:axId val="-2068691384"/>
        <c:scaling>
          <c:orientation val="minMax"/>
        </c:scaling>
        <c:delete val="0"/>
        <c:axPos val="l"/>
        <c:majorGridlines/>
        <c:title>
          <c:tx>
            <c:rich>
              <a:bodyPr rot="-5400000" vert="horz"/>
              <a:lstStyle/>
              <a:p>
                <a:pPr>
                  <a:defRPr sz="1600"/>
                </a:pPr>
                <a:r>
                  <a:rPr lang="en-US" sz="1600"/>
                  <a:t>#of</a:t>
                </a:r>
                <a:r>
                  <a:rPr lang="en-US" sz="1600" baseline="0"/>
                  <a:t> patient (out of 30)</a:t>
                </a:r>
                <a:endParaRPr lang="en-US" sz="1600"/>
              </a:p>
            </c:rich>
          </c:tx>
          <c:layout/>
          <c:overlay val="0"/>
        </c:title>
        <c:numFmt formatCode="General" sourceLinked="1"/>
        <c:majorTickMark val="out"/>
        <c:minorTickMark val="none"/>
        <c:tickLblPos val="nextTo"/>
        <c:crossAx val="-2056916168"/>
        <c:crosses val="autoZero"/>
        <c:crossBetween val="between"/>
        <c:majorUnit val="1.0"/>
        <c:minorUnit val="0.04"/>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7.bin"/><Relationship Id="rId16" Type="http://schemas.openxmlformats.org/officeDocument/2006/relationships/image" Target="../media/image1.wmf"/><Relationship Id="rId17" Type="http://schemas.openxmlformats.org/officeDocument/2006/relationships/oleObject" Target="../embeddings/oleObject8.bin"/><Relationship Id="rId1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6.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11.bin"/><Relationship Id="rId16" Type="http://schemas.openxmlformats.org/officeDocument/2006/relationships/image" Target="../media/image1.wmf"/><Relationship Id="rId17" Type="http://schemas.openxmlformats.org/officeDocument/2006/relationships/oleObject" Target="../embeddings/oleObject12.bin"/><Relationship Id="rId18" Type="http://schemas.openxmlformats.org/officeDocument/2006/relationships/image" Target="../media/image2.wmf"/><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10.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7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7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7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8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0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0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0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0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2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2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2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2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hyperlink" Target="mailto:mbassi@ucdavis.edu" TargetMode="Externa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425" y="6378480"/>
            <a:ext cx="10056813" cy="18851292"/>
          </a:xfrm>
        </p:spPr>
        <p:txBody>
          <a:bodyPr/>
          <a:lstStyle/>
          <a:p>
            <a:r>
              <a:rPr lang="en-US" dirty="0" smtClean="0"/>
              <a:t>Spinal fusion is one of the most frequently performed operations used to treat degenerative spinal conditions. </a:t>
            </a:r>
          </a:p>
          <a:p>
            <a:endParaRPr lang="en-US" dirty="0"/>
          </a:p>
          <a:p>
            <a:r>
              <a:rPr lang="en-US" dirty="0"/>
              <a:t>Degenerative spondylolisthesis is a common degenerative pathology that results in mechanical instability, severe low back pain and produces neural compression, i.e. lumbar spinal stenosis. </a:t>
            </a:r>
            <a:endParaRPr lang="en-US" dirty="0" smtClean="0"/>
          </a:p>
          <a:p>
            <a:endParaRPr lang="en-US" dirty="0"/>
          </a:p>
          <a:p>
            <a:r>
              <a:rPr lang="en-US" dirty="0" smtClean="0"/>
              <a:t>Surgical </a:t>
            </a:r>
            <a:r>
              <a:rPr lang="en-US" dirty="0"/>
              <a:t>intervention in the form of laminectomy and fusion results in relief of neural compression with subsequent improved ambulatory capacity and significant reduction in back pain</a:t>
            </a:r>
            <a:r>
              <a:rPr lang="en-US" dirty="0"/>
              <a:t> </a:t>
            </a:r>
            <a:endParaRPr lang="en-US" dirty="0" smtClean="0"/>
          </a:p>
          <a:p>
            <a:endParaRPr lang="en-US" dirty="0" smtClean="0"/>
          </a:p>
          <a:p>
            <a:r>
              <a:rPr lang="en-US" dirty="0"/>
              <a:t>For decades laminectomy was accompanied by </a:t>
            </a:r>
            <a:r>
              <a:rPr lang="en-US" dirty="0" err="1"/>
              <a:t>posterolateral</a:t>
            </a:r>
            <a:r>
              <a:rPr lang="en-US" dirty="0"/>
              <a:t> fusion with the use of rigid spinal internal fixation and </a:t>
            </a:r>
            <a:r>
              <a:rPr lang="en-US" b="1" dirty="0"/>
              <a:t>autogenous bone graft</a:t>
            </a:r>
            <a:r>
              <a:rPr lang="en-US" dirty="0"/>
              <a:t> </a:t>
            </a:r>
            <a:r>
              <a:rPr lang="en-US" b="1" dirty="0"/>
              <a:t>harvested from the iliac crest</a:t>
            </a:r>
            <a:r>
              <a:rPr lang="en-US" dirty="0"/>
              <a:t>. </a:t>
            </a:r>
            <a:endParaRPr lang="en-US" dirty="0" smtClean="0"/>
          </a:p>
          <a:p>
            <a:endParaRPr lang="en-US" dirty="0" smtClean="0"/>
          </a:p>
          <a:p>
            <a:r>
              <a:rPr lang="en-US" dirty="0"/>
              <a:t>Despite the relative ease of bone graft harvest, published literature has documented high rates of complication including, early harvest site pain, hematoma and or </a:t>
            </a:r>
            <a:r>
              <a:rPr lang="en-US" dirty="0" err="1"/>
              <a:t>seroma</a:t>
            </a:r>
            <a:r>
              <a:rPr lang="en-US" dirty="0"/>
              <a:t>, formation and in severe cases chronic pain at the harvest site. </a:t>
            </a:r>
            <a:endParaRPr lang="en-US" dirty="0" smtClean="0"/>
          </a:p>
          <a:p>
            <a:endParaRPr lang="en-US" dirty="0"/>
          </a:p>
          <a:p>
            <a:r>
              <a:rPr lang="en-US" dirty="0"/>
              <a:t>With the discovery of the TGF beta super family of genes and the commercial availability of recombinant Human Bone </a:t>
            </a:r>
            <a:r>
              <a:rPr lang="en-US" dirty="0" err="1"/>
              <a:t>Morphogenic</a:t>
            </a:r>
            <a:r>
              <a:rPr lang="en-US" dirty="0"/>
              <a:t> protein (rh-BMP2/ Infuse) the option to implant a human derived </a:t>
            </a:r>
            <a:r>
              <a:rPr lang="en-US" dirty="0" err="1"/>
              <a:t>osteogenic</a:t>
            </a:r>
            <a:r>
              <a:rPr lang="en-US" dirty="0"/>
              <a:t> protein arose, obviating the need for autogenous bone graft harvest.  </a:t>
            </a:r>
            <a:endParaRPr lang="en-US" dirty="0" smtClean="0"/>
          </a:p>
          <a:p>
            <a:endParaRPr lang="en-US" dirty="0"/>
          </a:p>
          <a:p>
            <a:r>
              <a:rPr lang="en-US" b="1" dirty="0" smtClean="0"/>
              <a:t>Rh </a:t>
            </a:r>
            <a:r>
              <a:rPr lang="en-US" b="1" dirty="0"/>
              <a:t>BMP-2 is capable of stimulating heterotopic bone formation at implanted sites including in the </a:t>
            </a:r>
            <a:r>
              <a:rPr lang="en-US" b="1" dirty="0" err="1"/>
              <a:t>posterolateral</a:t>
            </a:r>
            <a:r>
              <a:rPr lang="en-US" b="1" dirty="0"/>
              <a:t> inter-transverse interval traditionally used for </a:t>
            </a:r>
            <a:r>
              <a:rPr lang="en-US" b="1" dirty="0" err="1"/>
              <a:t>posterolateral</a:t>
            </a:r>
            <a:r>
              <a:rPr lang="en-US" b="1" dirty="0"/>
              <a:t> spine fusion.  </a:t>
            </a:r>
            <a:endParaRPr lang="en-US" b="1" dirty="0" smtClean="0"/>
          </a:p>
          <a:p>
            <a:endParaRPr lang="en-US" dirty="0"/>
          </a:p>
          <a:p>
            <a:r>
              <a:rPr lang="en-US" dirty="0" smtClean="0"/>
              <a:t>Rh </a:t>
            </a:r>
            <a:r>
              <a:rPr lang="en-US" dirty="0"/>
              <a:t>BMP-2, however, received FDA approval as a device (despite its pharmacologic or biological profile) when used in the anterior lumbar spine when included with the Lumbar threaded </a:t>
            </a:r>
            <a:r>
              <a:rPr lang="en-US" dirty="0" err="1"/>
              <a:t>interbody</a:t>
            </a:r>
            <a:r>
              <a:rPr lang="en-US" dirty="0"/>
              <a:t> cage.</a:t>
            </a:r>
          </a:p>
          <a:p>
            <a:r>
              <a:rPr lang="en-US" dirty="0"/>
              <a:t>High concentration preparations (Amplify) were not approved for clinical use by the FDA as patients receiving high dose preparations were noted to have significantly higher remote site rates of malignancy. </a:t>
            </a:r>
            <a:endParaRPr lang="en-US" dirty="0" smtClean="0"/>
          </a:p>
          <a:p>
            <a:endParaRPr lang="en-US" dirty="0"/>
          </a:p>
          <a:p>
            <a:r>
              <a:rPr lang="en-US" dirty="0" smtClean="0"/>
              <a:t> </a:t>
            </a:r>
            <a:r>
              <a:rPr lang="en-US" dirty="0"/>
              <a:t>In clinical use </a:t>
            </a:r>
            <a:r>
              <a:rPr lang="en-US" dirty="0" err="1"/>
              <a:t>seroma</a:t>
            </a:r>
            <a:r>
              <a:rPr lang="en-US" dirty="0"/>
              <a:t> formation can be commonly noted when used in the lumbar and cervical spine, which may require return to the operating room for irrigation and decompression of neural element compression, which may occur in individuals undergoing laminectomy. </a:t>
            </a:r>
            <a:endParaRPr lang="en-US" dirty="0" smtClean="0"/>
          </a:p>
          <a:p>
            <a:endParaRPr lang="en-US" dirty="0"/>
          </a:p>
          <a:p>
            <a:r>
              <a:rPr lang="en-US" dirty="0" smtClean="0"/>
              <a:t> </a:t>
            </a:r>
            <a:r>
              <a:rPr lang="en-US" dirty="0"/>
              <a:t>Finally, as </a:t>
            </a:r>
            <a:r>
              <a:rPr lang="en-US" dirty="0" err="1"/>
              <a:t>rh</a:t>
            </a:r>
            <a:r>
              <a:rPr lang="en-US" dirty="0"/>
              <a:t> BMP-2 is licensed to one Biotechnology corporation (Medtronic) costs have remained high with a single 12 mg dose (most common administered dose) remaining fixed at $5,000 US per application.</a:t>
            </a:r>
            <a:r>
              <a:rPr lang="en-US" dirty="0"/>
              <a:t> </a:t>
            </a:r>
            <a:endParaRPr lang="en-US" dirty="0"/>
          </a:p>
        </p:txBody>
      </p:sp>
      <p:sp>
        <p:nvSpPr>
          <p:cNvPr id="3" name="Text Placeholder 2"/>
          <p:cNvSpPr>
            <a:spLocks noGrp="1"/>
          </p:cNvSpPr>
          <p:nvPr>
            <p:ph type="body" sz="quarter" idx="11"/>
          </p:nvPr>
        </p:nvSpPr>
        <p:spPr/>
        <p:txBody>
          <a:bodyPr/>
          <a:lstStyle/>
          <a:p>
            <a:r>
              <a:rPr lang="en-US" dirty="0" smtClean="0"/>
              <a:t>INTRODUCTION </a:t>
            </a:r>
            <a:endParaRPr lang="en-US" dirty="0"/>
          </a:p>
        </p:txBody>
      </p:sp>
      <p:sp>
        <p:nvSpPr>
          <p:cNvPr id="4" name="Text Placeholder 3"/>
          <p:cNvSpPr>
            <a:spLocks noGrp="1"/>
          </p:cNvSpPr>
          <p:nvPr>
            <p:ph type="body" sz="quarter" idx="20"/>
          </p:nvPr>
        </p:nvSpPr>
        <p:spPr>
          <a:xfrm>
            <a:off x="515929" y="25663229"/>
            <a:ext cx="10050462" cy="754045"/>
          </a:xfrm>
        </p:spPr>
        <p:txBody>
          <a:bodyPr/>
          <a:lstStyle/>
          <a:p>
            <a:r>
              <a:rPr lang="en-US" dirty="0" smtClean="0"/>
              <a:t>HYPOTHESIS</a:t>
            </a:r>
            <a:endParaRPr lang="en-US" dirty="0"/>
          </a:p>
        </p:txBody>
      </p:sp>
      <p:sp>
        <p:nvSpPr>
          <p:cNvPr id="5" name="Text Placeholder 4"/>
          <p:cNvSpPr>
            <a:spLocks noGrp="1"/>
          </p:cNvSpPr>
          <p:nvPr>
            <p:ph type="body" sz="quarter" idx="21"/>
          </p:nvPr>
        </p:nvSpPr>
        <p:spPr>
          <a:xfrm>
            <a:off x="11460161" y="6378481"/>
            <a:ext cx="10048874" cy="13542147"/>
          </a:xfrm>
        </p:spPr>
        <p:txBody>
          <a:bodyPr/>
          <a:lstStyle/>
          <a:p>
            <a:r>
              <a:rPr lang="en-US" dirty="0"/>
              <a:t> </a:t>
            </a:r>
            <a:r>
              <a:rPr lang="en-US" dirty="0" smtClean="0"/>
              <a:t>-Patients were identified </a:t>
            </a:r>
            <a:r>
              <a:rPr lang="en-US" dirty="0"/>
              <a:t>from the UCDHS records who have undergone lumbar decompression and fusion at one or two levels for degenerative pathologies during the time frame spanning 2005-2015.  </a:t>
            </a:r>
            <a:endParaRPr lang="en-US" dirty="0" smtClean="0"/>
          </a:p>
          <a:p>
            <a:endParaRPr lang="en-US" dirty="0" smtClean="0"/>
          </a:p>
          <a:p>
            <a:r>
              <a:rPr lang="en-US" dirty="0"/>
              <a:t>-</a:t>
            </a:r>
            <a:r>
              <a:rPr lang="en-US" dirty="0" smtClean="0"/>
              <a:t>A </a:t>
            </a:r>
            <a:r>
              <a:rPr lang="en-US" dirty="0"/>
              <a:t>matched cohort of patients </a:t>
            </a:r>
            <a:r>
              <a:rPr lang="en-US" dirty="0" smtClean="0"/>
              <a:t>30 </a:t>
            </a:r>
            <a:r>
              <a:rPr lang="en-US" dirty="0"/>
              <a:t>undergoing fusion with rh-BMP-2 </a:t>
            </a:r>
            <a:r>
              <a:rPr lang="en-US" dirty="0" smtClean="0"/>
              <a:t>were </a:t>
            </a:r>
            <a:r>
              <a:rPr lang="en-US" dirty="0"/>
              <a:t>compared to a similar group of patients who underwent fusion with autogenous iliac bone graft as the bone graft source.  </a:t>
            </a:r>
            <a:endParaRPr lang="en-US" dirty="0" smtClean="0"/>
          </a:p>
          <a:p>
            <a:endParaRPr lang="en-US" dirty="0" smtClean="0"/>
          </a:p>
          <a:p>
            <a:r>
              <a:rPr lang="en-US" dirty="0"/>
              <a:t>-</a:t>
            </a:r>
            <a:r>
              <a:rPr lang="en-US" dirty="0" smtClean="0"/>
              <a:t>Charts were </a:t>
            </a:r>
            <a:r>
              <a:rPr lang="en-US" dirty="0"/>
              <a:t>reviewed </a:t>
            </a:r>
            <a:r>
              <a:rPr lang="en-US" dirty="0" smtClean="0"/>
              <a:t>for</a:t>
            </a:r>
          </a:p>
          <a:p>
            <a:pPr marL="342900" indent="-342900">
              <a:buFont typeface="Arial"/>
              <a:buChar char="•"/>
            </a:pPr>
            <a:r>
              <a:rPr lang="en-US" dirty="0" smtClean="0"/>
              <a:t> Age</a:t>
            </a:r>
          </a:p>
          <a:p>
            <a:pPr marL="342900" indent="-342900">
              <a:buFont typeface="Arial"/>
              <a:buChar char="•"/>
            </a:pPr>
            <a:r>
              <a:rPr lang="en-US" dirty="0"/>
              <a:t>S</a:t>
            </a:r>
            <a:r>
              <a:rPr lang="en-US" dirty="0" smtClean="0"/>
              <a:t>moking/Alcohol history</a:t>
            </a:r>
          </a:p>
          <a:p>
            <a:pPr marL="342900" indent="-342900">
              <a:buFont typeface="Arial"/>
              <a:buChar char="•"/>
            </a:pPr>
            <a:r>
              <a:rPr lang="en-US" dirty="0" smtClean="0"/>
              <a:t> </a:t>
            </a:r>
            <a:r>
              <a:rPr lang="en-US" dirty="0"/>
              <a:t>L</a:t>
            </a:r>
            <a:r>
              <a:rPr lang="en-US" dirty="0" smtClean="0"/>
              <a:t>evel of fusion </a:t>
            </a:r>
          </a:p>
          <a:p>
            <a:pPr marL="342900" indent="-342900">
              <a:buFont typeface="Arial"/>
              <a:buChar char="•"/>
            </a:pPr>
            <a:r>
              <a:rPr lang="en-US" dirty="0" smtClean="0"/>
              <a:t>rhBMP-2 vs. autograft only</a:t>
            </a:r>
          </a:p>
          <a:p>
            <a:pPr marL="342900" indent="-342900">
              <a:buFont typeface="Arial"/>
              <a:buChar char="•"/>
            </a:pPr>
            <a:r>
              <a:rPr lang="en-US" dirty="0"/>
              <a:t>O</a:t>
            </a:r>
            <a:r>
              <a:rPr lang="en-US" dirty="0" smtClean="0"/>
              <a:t>perative time (estimated by open incision and anesthesia)</a:t>
            </a:r>
          </a:p>
          <a:p>
            <a:pPr marL="342900" indent="-342900">
              <a:buFont typeface="Arial"/>
              <a:buChar char="•"/>
            </a:pPr>
            <a:r>
              <a:rPr lang="en-US" dirty="0"/>
              <a:t>E</a:t>
            </a:r>
            <a:r>
              <a:rPr lang="en-US" dirty="0" smtClean="0"/>
              <a:t>stimated </a:t>
            </a:r>
            <a:r>
              <a:rPr lang="en-US" dirty="0"/>
              <a:t>blood </a:t>
            </a:r>
            <a:r>
              <a:rPr lang="en-US" dirty="0" smtClean="0"/>
              <a:t>loss</a:t>
            </a:r>
          </a:p>
          <a:p>
            <a:pPr marL="342900" indent="-342900">
              <a:buFont typeface="Arial"/>
              <a:buChar char="•"/>
            </a:pPr>
            <a:r>
              <a:rPr lang="en-US" dirty="0" smtClean="0"/>
              <a:t> All </a:t>
            </a:r>
            <a:r>
              <a:rPr lang="en-US" dirty="0"/>
              <a:t>complications and comorbidities (</a:t>
            </a:r>
            <a:r>
              <a:rPr lang="en-US" dirty="0" err="1"/>
              <a:t>eg</a:t>
            </a:r>
            <a:r>
              <a:rPr lang="en-US" dirty="0"/>
              <a:t>. ASA status, anemia, postoperative infection, hematoma or </a:t>
            </a:r>
            <a:r>
              <a:rPr lang="en-US" dirty="0" err="1"/>
              <a:t>seroma</a:t>
            </a:r>
            <a:r>
              <a:rPr lang="en-US" dirty="0"/>
              <a:t> ),  actual length of stay and mobility status on hospital discharge</a:t>
            </a:r>
            <a:r>
              <a:rPr lang="en-US" dirty="0" smtClean="0"/>
              <a:t>.</a:t>
            </a:r>
          </a:p>
          <a:p>
            <a:r>
              <a:rPr lang="en-US" dirty="0" smtClean="0"/>
              <a:t> </a:t>
            </a:r>
          </a:p>
          <a:p>
            <a:r>
              <a:rPr lang="en-US" dirty="0"/>
              <a:t>-Postoperative x-rays were graded for presence or absence of fusion using the </a:t>
            </a:r>
            <a:r>
              <a:rPr lang="en-US" dirty="0" err="1"/>
              <a:t>Bridwell</a:t>
            </a:r>
            <a:r>
              <a:rPr lang="en-US" dirty="0"/>
              <a:t> and </a:t>
            </a:r>
            <a:r>
              <a:rPr lang="en-US" dirty="0" err="1"/>
              <a:t>Lenke</a:t>
            </a:r>
            <a:r>
              <a:rPr lang="en-US" dirty="0"/>
              <a:t> grading scale. </a:t>
            </a:r>
            <a:endParaRPr lang="en-US" dirty="0" smtClean="0"/>
          </a:p>
          <a:p>
            <a:endParaRPr lang="en-US" dirty="0" smtClean="0"/>
          </a:p>
          <a:p>
            <a:r>
              <a:rPr lang="en-US" dirty="0" smtClean="0"/>
              <a:t>-Inclusion criteria: </a:t>
            </a:r>
          </a:p>
          <a:p>
            <a:pPr marL="342900" indent="-342900">
              <a:buFont typeface="Arial"/>
              <a:buChar char="•"/>
            </a:pPr>
            <a:r>
              <a:rPr lang="en-US" dirty="0" smtClean="0"/>
              <a:t>Age &gt;18 </a:t>
            </a:r>
          </a:p>
          <a:p>
            <a:pPr marL="342900" indent="-342900">
              <a:buFont typeface="Arial"/>
              <a:buChar char="•"/>
            </a:pPr>
            <a:r>
              <a:rPr lang="en-US" dirty="0" smtClean="0"/>
              <a:t>Only posterior lumber spine one, two, three level included (excluded thoracic or thoracic plus lumbar spine)</a:t>
            </a:r>
          </a:p>
          <a:p>
            <a:pPr marL="342900" indent="-342900">
              <a:buFont typeface="Arial"/>
              <a:buChar char="•"/>
            </a:pPr>
            <a:r>
              <a:rPr lang="en-US" dirty="0" smtClean="0"/>
              <a:t>At least one year follow up with lumbar spine x-rays </a:t>
            </a:r>
          </a:p>
          <a:p>
            <a:endParaRPr lang="en-US" dirty="0"/>
          </a:p>
          <a:p>
            <a:r>
              <a:rPr lang="en-US" dirty="0" smtClean="0"/>
              <a:t>-Patients </a:t>
            </a:r>
            <a:r>
              <a:rPr lang="en-US" dirty="0"/>
              <a:t>in the two comparison groups </a:t>
            </a:r>
            <a:r>
              <a:rPr lang="en-US" dirty="0" smtClean="0"/>
              <a:t>were matched </a:t>
            </a:r>
            <a:r>
              <a:rPr lang="en-US" dirty="0"/>
              <a:t>for co-morbidities, age, sex, race, and gender. </a:t>
            </a:r>
            <a:endParaRPr lang="en-US" dirty="0" smtClean="0"/>
          </a:p>
        </p:txBody>
      </p:sp>
      <p:sp>
        <p:nvSpPr>
          <p:cNvPr id="6" name="Text Placeholder 5"/>
          <p:cNvSpPr>
            <a:spLocks noGrp="1"/>
          </p:cNvSpPr>
          <p:nvPr>
            <p:ph type="body" sz="quarter" idx="22"/>
          </p:nvPr>
        </p:nvSpPr>
        <p:spPr/>
        <p:txBody>
          <a:bodyPr/>
          <a:lstStyle/>
          <a:p>
            <a:r>
              <a:rPr lang="en-US" dirty="0" smtClean="0"/>
              <a:t>MATERIALS AND METHOD </a:t>
            </a:r>
            <a:endParaRPr lang="en-US" dirty="0"/>
          </a:p>
        </p:txBody>
      </p:sp>
      <p:sp>
        <p:nvSpPr>
          <p:cNvPr id="7" name="Text Placeholder 6"/>
          <p:cNvSpPr>
            <a:spLocks noGrp="1"/>
          </p:cNvSpPr>
          <p:nvPr>
            <p:ph type="body" sz="quarter" idx="23"/>
          </p:nvPr>
        </p:nvSpPr>
        <p:spPr>
          <a:xfrm>
            <a:off x="22490154" y="31116681"/>
            <a:ext cx="10048874" cy="846363"/>
          </a:xfrm>
        </p:spPr>
        <p:txBody>
          <a:bodyPr/>
          <a:lstStyle/>
          <a:p>
            <a:r>
              <a:rPr lang="en-US" dirty="0" smtClean="0"/>
              <a:t>-Fusion Rate was similar among both groups.  </a:t>
            </a:r>
            <a:endParaRPr lang="en-US" dirty="0"/>
          </a:p>
        </p:txBody>
      </p:sp>
      <p:sp>
        <p:nvSpPr>
          <p:cNvPr id="8" name="Text Placeholder 7"/>
          <p:cNvSpPr>
            <a:spLocks noGrp="1"/>
          </p:cNvSpPr>
          <p:nvPr>
            <p:ph type="body" sz="quarter" idx="24"/>
          </p:nvPr>
        </p:nvSpPr>
        <p:spPr/>
        <p:txBody>
          <a:bodyPr/>
          <a:lstStyle/>
          <a:p>
            <a:r>
              <a:rPr lang="en-US" dirty="0" smtClean="0"/>
              <a:t>RESULTS </a:t>
            </a:r>
            <a:endParaRPr lang="en-US" dirty="0"/>
          </a:p>
        </p:txBody>
      </p:sp>
      <p:sp>
        <p:nvSpPr>
          <p:cNvPr id="9" name="Text Placeholder 8"/>
          <p:cNvSpPr>
            <a:spLocks noGrp="1"/>
          </p:cNvSpPr>
          <p:nvPr>
            <p:ph type="body" sz="quarter" idx="25"/>
          </p:nvPr>
        </p:nvSpPr>
        <p:spPr/>
        <p:txBody>
          <a:bodyPr/>
          <a:lstStyle/>
          <a:p>
            <a:r>
              <a:rPr lang="en-US" dirty="0" smtClean="0"/>
              <a:t>CONCLUSION </a:t>
            </a:r>
            <a:endParaRPr lang="en-US" dirty="0"/>
          </a:p>
        </p:txBody>
      </p:sp>
      <p:sp>
        <p:nvSpPr>
          <p:cNvPr id="10" name="Text Placeholder 9"/>
          <p:cNvSpPr>
            <a:spLocks noGrp="1"/>
          </p:cNvSpPr>
          <p:nvPr>
            <p:ph type="body" sz="quarter" idx="26"/>
          </p:nvPr>
        </p:nvSpPr>
        <p:spPr>
          <a:xfrm>
            <a:off x="33358541" y="6378481"/>
            <a:ext cx="10047018" cy="5463012"/>
          </a:xfrm>
        </p:spPr>
        <p:txBody>
          <a:bodyPr/>
          <a:lstStyle/>
          <a:p>
            <a:r>
              <a:rPr lang="en-US" dirty="0" smtClean="0"/>
              <a:t>-For lumbar spine fusion, rhBMP-3 and iliac crest bone graft were similar in overall success, fusion, and other effectiveness measures. </a:t>
            </a:r>
          </a:p>
          <a:p>
            <a:r>
              <a:rPr lang="en-US" dirty="0" smtClean="0"/>
              <a:t>-There was one case of hematoma associated in </a:t>
            </a:r>
            <a:r>
              <a:rPr lang="en-US" dirty="0" err="1" smtClean="0"/>
              <a:t>rh</a:t>
            </a:r>
            <a:r>
              <a:rPr lang="en-US" dirty="0" smtClean="0"/>
              <a:t> BMP-2 group. </a:t>
            </a:r>
            <a:endParaRPr lang="en-US" dirty="0" smtClean="0"/>
          </a:p>
          <a:p>
            <a:r>
              <a:rPr lang="en-US" dirty="0" smtClean="0"/>
              <a:t>-There were no cases of malignancy in either groups. </a:t>
            </a:r>
            <a:endParaRPr lang="en-US" dirty="0" smtClean="0"/>
          </a:p>
          <a:p>
            <a:r>
              <a:rPr lang="en-US" dirty="0" smtClean="0"/>
              <a:t>-The fusion rate was similar among both groups with slight higher and faster rate of fusion among </a:t>
            </a:r>
            <a:r>
              <a:rPr lang="en-US" dirty="0" err="1" smtClean="0"/>
              <a:t>rh</a:t>
            </a:r>
            <a:r>
              <a:rPr lang="en-US" dirty="0" smtClean="0"/>
              <a:t> BMP-2 groups. </a:t>
            </a:r>
          </a:p>
          <a:p>
            <a:r>
              <a:rPr lang="en-US" dirty="0" smtClean="0"/>
              <a:t>-On subjective interpretation, although both groups had similar number patients with back pain after 6 months; however, the quality and quantity of pain was different. The </a:t>
            </a:r>
            <a:r>
              <a:rPr lang="en-US" dirty="0" err="1" smtClean="0"/>
              <a:t>rh</a:t>
            </a:r>
            <a:r>
              <a:rPr lang="en-US" dirty="0" smtClean="0"/>
              <a:t> BMP-2 patient had minimal pain which was controlled with pain medications such as Tylenol or Norco. However, the patients with auto graft not only had back pain but also site pain. </a:t>
            </a:r>
          </a:p>
          <a:p>
            <a:endParaRPr lang="en-US" dirty="0"/>
          </a:p>
        </p:txBody>
      </p:sp>
      <p:sp>
        <p:nvSpPr>
          <p:cNvPr id="11" name="Text Placeholder 10"/>
          <p:cNvSpPr>
            <a:spLocks noGrp="1"/>
          </p:cNvSpPr>
          <p:nvPr>
            <p:ph type="body" sz="quarter" idx="27"/>
          </p:nvPr>
        </p:nvSpPr>
        <p:spPr>
          <a:xfrm>
            <a:off x="33363573" y="15906082"/>
            <a:ext cx="10047018" cy="754045"/>
          </a:xfrm>
        </p:spPr>
        <p:txBody>
          <a:bodyPr/>
          <a:lstStyle/>
          <a:p>
            <a:r>
              <a:rPr lang="en-US" dirty="0" smtClean="0"/>
              <a:t>REFERENCES </a:t>
            </a:r>
            <a:endParaRPr lang="en-US" dirty="0"/>
          </a:p>
        </p:txBody>
      </p:sp>
      <p:sp>
        <p:nvSpPr>
          <p:cNvPr id="12" name="Text Placeholder 11"/>
          <p:cNvSpPr>
            <a:spLocks noGrp="1"/>
          </p:cNvSpPr>
          <p:nvPr>
            <p:ph type="body" sz="quarter" idx="28"/>
          </p:nvPr>
        </p:nvSpPr>
        <p:spPr>
          <a:xfrm>
            <a:off x="33358541" y="16046930"/>
            <a:ext cx="10052050" cy="11984942"/>
          </a:xfrm>
        </p:spPr>
        <p:txBody>
          <a:bodyPr/>
          <a:lstStyle/>
          <a:p>
            <a:r>
              <a:rPr lang="en-US" dirty="0"/>
              <a:t> </a:t>
            </a:r>
          </a:p>
          <a:p>
            <a:r>
              <a:rPr lang="en-US" dirty="0" smtClean="0"/>
              <a:t>1. </a:t>
            </a:r>
            <a:r>
              <a:rPr lang="en-US" dirty="0" err="1" smtClean="0"/>
              <a:t>Hustedt</a:t>
            </a:r>
            <a:r>
              <a:rPr lang="en-US" dirty="0"/>
              <a:t>, Joshua W., and Daniel J. Blizzard. “The Controversy Surrounding Bone Morphogenetic Proteins in the Spine: A Review of Current Research.” </a:t>
            </a:r>
            <a:r>
              <a:rPr lang="en-US" i="1" dirty="0"/>
              <a:t>The Yale Journal of Biology and Medicine</a:t>
            </a:r>
            <a:r>
              <a:rPr lang="en-US" dirty="0"/>
              <a:t> 87.4 (2014): 549–561. Print.</a:t>
            </a:r>
          </a:p>
          <a:p>
            <a:r>
              <a:rPr lang="en-US" dirty="0"/>
              <a:t> </a:t>
            </a:r>
            <a:r>
              <a:rPr lang="en-US" dirty="0" smtClean="0"/>
              <a:t>2. Fu </a:t>
            </a:r>
            <a:r>
              <a:rPr lang="en-US" dirty="0"/>
              <a:t>R, </a:t>
            </a:r>
            <a:r>
              <a:rPr lang="en-US" dirty="0" err="1"/>
              <a:t>Selph</a:t>
            </a:r>
            <a:r>
              <a:rPr lang="en-US" dirty="0"/>
              <a:t> S, </a:t>
            </a:r>
            <a:r>
              <a:rPr lang="en-US" dirty="0" err="1"/>
              <a:t>McDonagh</a:t>
            </a:r>
            <a:r>
              <a:rPr lang="en-US" dirty="0"/>
              <a:t> M, Peterson K, </a:t>
            </a:r>
            <a:r>
              <a:rPr lang="en-US" dirty="0" err="1"/>
              <a:t>Tiwari</a:t>
            </a:r>
            <a:r>
              <a:rPr lang="en-US" dirty="0"/>
              <a:t> A, Chou R, et al. “Effectiveness and Harms of Recombinant Human Bone Morphogenetic Protein-2 in Spine Fusion: A Systematic Review and Meta-analysis”. Ann Intern Med. 2013;158:890-902.  </a:t>
            </a:r>
          </a:p>
          <a:p>
            <a:r>
              <a:rPr lang="en-US" dirty="0" smtClean="0"/>
              <a:t>3. Paul </a:t>
            </a:r>
            <a:r>
              <a:rPr lang="en-US" dirty="0"/>
              <a:t>M. Arnold, MD, Karen K. Anderson, BS, Kevin T. Foley, MD, FACS. “Heterotopic Ossification following Single-Level Anterior Cervical Discectomy and Fusion: Results from a Prospective, Multicenter, Historically-Controlled Trial Comparing Allograft to an Optimized Dose of rhBMP-2.” </a:t>
            </a:r>
            <a:r>
              <a:rPr lang="en-US" i="1" dirty="0"/>
              <a:t>The Spine Journal </a:t>
            </a:r>
            <a:r>
              <a:rPr lang="en-US" dirty="0"/>
              <a:t>15.10 (2015), Pages S180. </a:t>
            </a:r>
          </a:p>
          <a:p>
            <a:r>
              <a:rPr lang="en-US" dirty="0" smtClean="0"/>
              <a:t>4. Younger</a:t>
            </a:r>
            <a:r>
              <a:rPr lang="en-US" dirty="0"/>
              <a:t>, Edward M, and Michael W. Chapman. "Morbidity at Bone Graft Donor Sites." Journal of </a:t>
            </a:r>
            <a:r>
              <a:rPr lang="en-US" dirty="0" err="1"/>
              <a:t>Orthopaedic</a:t>
            </a:r>
            <a:r>
              <a:rPr lang="en-US" dirty="0"/>
              <a:t> Trauma. 3.3 (1989): 192-195. Print.</a:t>
            </a:r>
          </a:p>
          <a:p>
            <a:r>
              <a:rPr lang="en-US" dirty="0"/>
              <a:t> </a:t>
            </a:r>
            <a:r>
              <a:rPr lang="en-US" dirty="0" smtClean="0"/>
              <a:t>5. Palmer</a:t>
            </a:r>
            <a:r>
              <a:rPr lang="en-US" dirty="0"/>
              <a:t>, W, A Crawford-Sykes, and RE Rose. "Donor Site Morbidity Following Iliac Crest Bone Graft." The West Indian Medical Journal. 57.5 (2008): 490-2. Print.</a:t>
            </a:r>
          </a:p>
          <a:p>
            <a:r>
              <a:rPr lang="en-US" dirty="0"/>
              <a:t> </a:t>
            </a:r>
            <a:r>
              <a:rPr lang="en-US" dirty="0" smtClean="0"/>
              <a:t>6. Tao </a:t>
            </a:r>
            <a:r>
              <a:rPr lang="en-US" dirty="0"/>
              <a:t>Hu, </a:t>
            </a:r>
            <a:r>
              <a:rPr lang="en-US" dirty="0" err="1"/>
              <a:t>MD</a:t>
            </a:r>
            <a:r>
              <a:rPr lang="en-US" baseline="30000" dirty="0" err="1"/>
              <a:t>a</a:t>
            </a:r>
            <a:r>
              <a:rPr lang="en-US" dirty="0"/>
              <a:t>, Sunny </a:t>
            </a:r>
            <a:r>
              <a:rPr lang="en-US" dirty="0" err="1"/>
              <a:t>Akogwu</a:t>
            </a:r>
            <a:r>
              <a:rPr lang="en-US" dirty="0"/>
              <a:t> </a:t>
            </a:r>
            <a:r>
              <a:rPr lang="en-US" dirty="0" err="1"/>
              <a:t>Abbah</a:t>
            </a:r>
            <a:r>
              <a:rPr lang="en-US" dirty="0"/>
              <a:t>, MBBS, </a:t>
            </a:r>
            <a:r>
              <a:rPr lang="en-US" dirty="0" err="1"/>
              <a:t>PhD</a:t>
            </a:r>
            <a:r>
              <a:rPr lang="en-US" baseline="30000" dirty="0" err="1"/>
              <a:t>a</a:t>
            </a:r>
            <a:r>
              <a:rPr lang="en-US" dirty="0"/>
              <a:t>, </a:t>
            </a:r>
            <a:r>
              <a:rPr lang="en-US" dirty="0" err="1"/>
              <a:t>Soo</a:t>
            </a:r>
            <a:r>
              <a:rPr lang="en-US" dirty="0"/>
              <a:t> </a:t>
            </a:r>
            <a:r>
              <a:rPr lang="en-US" dirty="0" err="1"/>
              <a:t>Yein</a:t>
            </a:r>
            <a:r>
              <a:rPr lang="en-US" dirty="0"/>
              <a:t> </a:t>
            </a:r>
            <a:r>
              <a:rPr lang="en-US" dirty="0" err="1"/>
              <a:t>Toh</a:t>
            </a:r>
            <a:r>
              <a:rPr lang="en-US" dirty="0"/>
              <a:t>, </a:t>
            </a:r>
            <a:r>
              <a:rPr lang="en-US" dirty="0" err="1"/>
              <a:t>BSc</a:t>
            </a:r>
            <a:r>
              <a:rPr lang="en-US" baseline="30000" dirty="0" err="1"/>
              <a:t>a</a:t>
            </a:r>
            <a:r>
              <a:rPr lang="en-US" dirty="0"/>
              <a:t>, Ming Wang, </a:t>
            </a:r>
            <a:r>
              <a:rPr lang="en-US" dirty="0" err="1"/>
              <a:t>MD</a:t>
            </a:r>
            <a:r>
              <a:rPr lang="en-US" baseline="30000" dirty="0" err="1"/>
              <a:t>a</a:t>
            </a:r>
            <a:r>
              <a:rPr lang="en-US" dirty="0"/>
              <a:t>, Raymond Wing Moon Lam, </a:t>
            </a:r>
            <a:r>
              <a:rPr lang="en-US" dirty="0" err="1"/>
              <a:t>PhD</a:t>
            </a:r>
            <a:r>
              <a:rPr lang="en-US" baseline="30000" dirty="0" err="1"/>
              <a:t>a</a:t>
            </a:r>
            <a:r>
              <a:rPr lang="en-US" dirty="0"/>
              <a:t>, </a:t>
            </a:r>
            <a:r>
              <a:rPr lang="en-US" dirty="0" err="1"/>
              <a:t>Mathanapriya</a:t>
            </a:r>
            <a:r>
              <a:rPr lang="en-US" dirty="0"/>
              <a:t> Naidu, </a:t>
            </a:r>
            <a:r>
              <a:rPr lang="en-US" dirty="0" err="1"/>
              <a:t>MSc</a:t>
            </a:r>
            <a:r>
              <a:rPr lang="en-US" baseline="30000" dirty="0" err="1"/>
              <a:t>a</a:t>
            </a:r>
            <a:r>
              <a:rPr lang="en-US" dirty="0"/>
              <a:t>, </a:t>
            </a:r>
            <a:r>
              <a:rPr lang="en-US" dirty="0" err="1"/>
              <a:t>Gajadhar</a:t>
            </a:r>
            <a:r>
              <a:rPr lang="en-US" dirty="0"/>
              <a:t> </a:t>
            </a:r>
            <a:r>
              <a:rPr lang="en-US" dirty="0" err="1"/>
              <a:t>Bhakta</a:t>
            </a:r>
            <a:r>
              <a:rPr lang="en-US" dirty="0"/>
              <a:t>, </a:t>
            </a:r>
            <a:r>
              <a:rPr lang="en-US" dirty="0" err="1"/>
              <a:t>PhD</a:t>
            </a:r>
            <a:r>
              <a:rPr lang="en-US" baseline="30000" dirty="0" err="1"/>
              <a:t>b</a:t>
            </a:r>
            <a:r>
              <a:rPr lang="en-US" dirty="0"/>
              <a:t>, Simon M. Cool, </a:t>
            </a:r>
            <a:r>
              <a:rPr lang="en-US" dirty="0" err="1"/>
              <a:t>PhD</a:t>
            </a:r>
            <a:r>
              <a:rPr lang="en-US" baseline="30000" dirty="0" err="1"/>
              <a:t>a</a:t>
            </a:r>
            <a:r>
              <a:rPr lang="en-US" baseline="30000" dirty="0"/>
              <a:t>, b</a:t>
            </a:r>
            <a:r>
              <a:rPr lang="en-US" dirty="0"/>
              <a:t>, Kishore </a:t>
            </a:r>
            <a:r>
              <a:rPr lang="en-US" dirty="0" err="1"/>
              <a:t>Bhakoo</a:t>
            </a:r>
            <a:r>
              <a:rPr lang="en-US" dirty="0"/>
              <a:t>, </a:t>
            </a:r>
            <a:r>
              <a:rPr lang="en-US" dirty="0" err="1"/>
              <a:t>PhD</a:t>
            </a:r>
            <a:r>
              <a:rPr lang="en-US" baseline="30000" dirty="0" err="1"/>
              <a:t>a</a:t>
            </a:r>
            <a:r>
              <a:rPr lang="en-US" baseline="30000" dirty="0"/>
              <a:t>, c</a:t>
            </a:r>
            <a:r>
              <a:rPr lang="en-US" dirty="0"/>
              <a:t>, Jun Li, </a:t>
            </a:r>
            <a:r>
              <a:rPr lang="en-US" dirty="0" err="1"/>
              <a:t>PhD</a:t>
            </a:r>
            <a:r>
              <a:rPr lang="en-US" baseline="30000" dirty="0" err="1"/>
              <a:t>d</a:t>
            </a:r>
            <a:r>
              <a:rPr lang="en-US" dirty="0"/>
              <a:t>, James Cho-Hong </a:t>
            </a:r>
            <a:r>
              <a:rPr lang="en-US" dirty="0" err="1"/>
              <a:t>Goh</a:t>
            </a:r>
            <a:r>
              <a:rPr lang="en-US" dirty="0"/>
              <a:t>, </a:t>
            </a:r>
            <a:r>
              <a:rPr lang="en-US" dirty="0" err="1"/>
              <a:t>PhD</a:t>
            </a:r>
            <a:r>
              <a:rPr lang="en-US" baseline="30000" dirty="0" err="1"/>
              <a:t>a</a:t>
            </a:r>
            <a:r>
              <a:rPr lang="en-US" baseline="30000" dirty="0"/>
              <a:t>, d</a:t>
            </a:r>
            <a:r>
              <a:rPr lang="en-US" dirty="0"/>
              <a:t>, </a:t>
            </a:r>
            <a:r>
              <a:rPr lang="en-US" dirty="0" err="1"/>
              <a:t>Hee</a:t>
            </a:r>
            <a:r>
              <a:rPr lang="en-US" dirty="0"/>
              <a:t>-Kit Wong, </a:t>
            </a:r>
            <a:r>
              <a:rPr lang="en-US" dirty="0" err="1"/>
              <a:t>FRCS</a:t>
            </a:r>
            <a:r>
              <a:rPr lang="en-US" baseline="30000" dirty="0" err="1"/>
              <a:t>a</a:t>
            </a:r>
            <a:r>
              <a:rPr lang="en-US" baseline="30000" dirty="0"/>
              <a:t>, </a:t>
            </a:r>
            <a:r>
              <a:rPr lang="en-US" dirty="0"/>
              <a:t>“Bone marrow-derived mesenchymal stem cells assembled with low-dose BMP-2 in a three-dimensional hybrid construct enhances </a:t>
            </a:r>
            <a:r>
              <a:rPr lang="en-US" dirty="0" err="1"/>
              <a:t>posterolateral</a:t>
            </a:r>
            <a:r>
              <a:rPr lang="en-US" dirty="0"/>
              <a:t> spinal fusion in syngeneic rats.” </a:t>
            </a:r>
            <a:r>
              <a:rPr lang="en-US" i="1" dirty="0"/>
              <a:t>The Spine Journal </a:t>
            </a:r>
            <a:r>
              <a:rPr lang="en-US" dirty="0"/>
              <a:t>15.12 (2015): 2552-</a:t>
            </a:r>
            <a:r>
              <a:rPr lang="en-US" dirty="0" smtClean="0"/>
              <a:t>2563</a:t>
            </a:r>
            <a:endParaRPr lang="en-US" dirty="0"/>
          </a:p>
        </p:txBody>
      </p:sp>
      <p:sp>
        <p:nvSpPr>
          <p:cNvPr id="13" name="Text Placeholder 12"/>
          <p:cNvSpPr>
            <a:spLocks noGrp="1"/>
          </p:cNvSpPr>
          <p:nvPr>
            <p:ph type="body" sz="quarter" idx="29"/>
          </p:nvPr>
        </p:nvSpPr>
        <p:spPr>
          <a:xfrm>
            <a:off x="33358541" y="27789958"/>
            <a:ext cx="10047018" cy="754045"/>
          </a:xfrm>
        </p:spPr>
        <p:txBody>
          <a:bodyPr/>
          <a:lstStyle/>
          <a:p>
            <a:r>
              <a:rPr lang="en-US" dirty="0" smtClean="0"/>
              <a:t>ACKNOWLEDGEMENT</a:t>
            </a:r>
            <a:r>
              <a:rPr lang="en-US" dirty="0" smtClean="0"/>
              <a:t> or CONTACT</a:t>
            </a:r>
            <a:endParaRPr lang="en-US" dirty="0"/>
          </a:p>
        </p:txBody>
      </p:sp>
      <p:sp>
        <p:nvSpPr>
          <p:cNvPr id="14" name="Text Placeholder 13"/>
          <p:cNvSpPr>
            <a:spLocks noGrp="1"/>
          </p:cNvSpPr>
          <p:nvPr>
            <p:ph type="body" sz="quarter" idx="30"/>
          </p:nvPr>
        </p:nvSpPr>
        <p:spPr>
          <a:xfrm>
            <a:off x="33363573" y="28471731"/>
            <a:ext cx="10052050" cy="3440485"/>
          </a:xfrm>
        </p:spPr>
        <p:txBody>
          <a:bodyPr/>
          <a:lstStyle/>
          <a:p>
            <a:r>
              <a:rPr lang="en-US" dirty="0"/>
              <a:t>Thank you to the MSRF funding committee for providing the financial support to conduct and complete this research project.</a:t>
            </a:r>
          </a:p>
          <a:p>
            <a:endParaRPr lang="en-US" dirty="0"/>
          </a:p>
          <a:p>
            <a:r>
              <a:rPr lang="en-US" dirty="0"/>
              <a:t>Thank you to Dr. </a:t>
            </a:r>
            <a:r>
              <a:rPr lang="en-US" dirty="0" smtClean="0"/>
              <a:t>Rolando Roberto for </a:t>
            </a:r>
            <a:r>
              <a:rPr lang="en-US" dirty="0"/>
              <a:t>your guidance and mentorship during the completion of this project. </a:t>
            </a:r>
            <a:endParaRPr lang="en-US" dirty="0" smtClean="0"/>
          </a:p>
          <a:p>
            <a:endParaRPr lang="en-US" dirty="0"/>
          </a:p>
          <a:p>
            <a:r>
              <a:rPr lang="en-US" dirty="0" smtClean="0"/>
              <a:t>Manpreet Kaur Bassi, MS3</a:t>
            </a:r>
          </a:p>
          <a:p>
            <a:r>
              <a:rPr lang="en-US" dirty="0" smtClean="0">
                <a:hlinkClick r:id="rId2"/>
              </a:rPr>
              <a:t>mbassi@ucdavis.edu</a:t>
            </a:r>
            <a:r>
              <a:rPr lang="en-US" dirty="0" smtClean="0"/>
              <a:t> </a:t>
            </a:r>
            <a:endParaRPr lang="en-US" dirty="0"/>
          </a:p>
          <a:p>
            <a:endParaRPr lang="en-US" dirty="0"/>
          </a:p>
        </p:txBody>
      </p:sp>
      <p:sp>
        <p:nvSpPr>
          <p:cNvPr id="15" name="Text Placeholder 14"/>
          <p:cNvSpPr>
            <a:spLocks noGrp="1"/>
          </p:cNvSpPr>
          <p:nvPr>
            <p:ph type="body" sz="quarter" idx="96"/>
          </p:nvPr>
        </p:nvSpPr>
        <p:spPr>
          <a:xfrm>
            <a:off x="509578" y="26417274"/>
            <a:ext cx="10056813" cy="5728242"/>
          </a:xfrm>
        </p:spPr>
        <p:txBody>
          <a:bodyPr/>
          <a:lstStyle/>
          <a:p>
            <a:r>
              <a:rPr lang="en-US" sz="4000" b="1" dirty="0"/>
              <a:t>Our hypothesis: </a:t>
            </a:r>
          </a:p>
          <a:p>
            <a:pPr lvl="0"/>
            <a:r>
              <a:rPr lang="en-US" b="1" dirty="0"/>
              <a:t>The use of rhBMP-2 is associated with an equivalent fusion rate in one and 2 level lumbar fusion when compared to autogenous iliac crest bone graft.</a:t>
            </a:r>
            <a:endParaRPr lang="en-US" dirty="0"/>
          </a:p>
          <a:p>
            <a:pPr lvl="0"/>
            <a:r>
              <a:rPr lang="en-US" b="1" dirty="0"/>
              <a:t> The reduction in complications associated with </a:t>
            </a:r>
            <a:r>
              <a:rPr lang="en-US" b="1" dirty="0" err="1"/>
              <a:t>rh</a:t>
            </a:r>
            <a:r>
              <a:rPr lang="en-US" b="1" dirty="0"/>
              <a:t> BMP-2 use when combined with a decrease in length of hospital stay justifies the cost of a single dose of </a:t>
            </a:r>
            <a:r>
              <a:rPr lang="en-US" b="1" dirty="0" err="1"/>
              <a:t>rh</a:t>
            </a:r>
            <a:r>
              <a:rPr lang="en-US" b="1" dirty="0"/>
              <a:t> BMP-2. </a:t>
            </a:r>
            <a:endParaRPr lang="en-US" dirty="0"/>
          </a:p>
          <a:p>
            <a:r>
              <a:rPr lang="en-US" sz="4000" b="1" dirty="0"/>
              <a:t>Our null hypothesis: </a:t>
            </a:r>
          </a:p>
          <a:p>
            <a:r>
              <a:rPr lang="en-US" b="1" dirty="0"/>
              <a:t>1.) </a:t>
            </a:r>
            <a:r>
              <a:rPr lang="en-US" b="1" dirty="0" err="1"/>
              <a:t>rh</a:t>
            </a:r>
            <a:r>
              <a:rPr lang="en-US" b="1" dirty="0"/>
              <a:t> BMP-2 is not associated with lower complications or cost when compared to autogenous iliac crest bone graft when used for one and two level lumbar fusion.</a:t>
            </a:r>
            <a:endParaRPr lang="en-US" dirty="0"/>
          </a:p>
          <a:p>
            <a:endParaRPr lang="en-US" dirty="0"/>
          </a:p>
        </p:txBody>
      </p:sp>
      <p:sp>
        <p:nvSpPr>
          <p:cNvPr id="16" name="Text Placeholder 15"/>
          <p:cNvSpPr>
            <a:spLocks noGrp="1"/>
          </p:cNvSpPr>
          <p:nvPr>
            <p:ph type="body" sz="quarter" idx="150"/>
          </p:nvPr>
        </p:nvSpPr>
        <p:spPr/>
        <p:txBody>
          <a:bodyPr/>
          <a:lstStyle/>
          <a:p>
            <a:r>
              <a:rPr lang="en-US" dirty="0" smtClean="0"/>
              <a:t>University of California School of Medicine, Sacramento, CA, USA </a:t>
            </a:r>
            <a:endParaRPr lang="en-US" dirty="0"/>
          </a:p>
        </p:txBody>
      </p:sp>
      <p:sp>
        <p:nvSpPr>
          <p:cNvPr id="17" name="Text Placeholder 16"/>
          <p:cNvSpPr>
            <a:spLocks noGrp="1"/>
          </p:cNvSpPr>
          <p:nvPr>
            <p:ph type="body" sz="quarter" idx="151"/>
          </p:nvPr>
        </p:nvSpPr>
        <p:spPr/>
        <p:txBody>
          <a:bodyPr>
            <a:normAutofit fontScale="92500" lnSpcReduction="10000"/>
          </a:bodyPr>
          <a:lstStyle/>
          <a:p>
            <a:r>
              <a:rPr lang="en-US" dirty="0" smtClean="0"/>
              <a:t>Manpreet Kaur Bassi, BS, Rolando Roberto, MD </a:t>
            </a:r>
            <a:endParaRPr lang="en-US" dirty="0"/>
          </a:p>
        </p:txBody>
      </p:sp>
      <p:sp>
        <p:nvSpPr>
          <p:cNvPr id="18" name="Text Placeholder 17"/>
          <p:cNvSpPr>
            <a:spLocks noGrp="1"/>
          </p:cNvSpPr>
          <p:nvPr>
            <p:ph type="body" sz="quarter" idx="153"/>
          </p:nvPr>
        </p:nvSpPr>
        <p:spPr/>
        <p:txBody>
          <a:bodyPr>
            <a:normAutofit fontScale="70000" lnSpcReduction="20000"/>
          </a:bodyPr>
          <a:lstStyle/>
          <a:p>
            <a:r>
              <a:rPr lang="en-US" dirty="0" smtClean="0"/>
              <a:t>Use of rh</a:t>
            </a:r>
            <a:r>
              <a:rPr lang="en-US" dirty="0" smtClean="0"/>
              <a:t>BMP-2 vs. Autogenous iliac crest bone graft in lumbar fusion </a:t>
            </a:r>
            <a:endParaRPr lang="en-US" dirty="0"/>
          </a:p>
        </p:txBody>
      </p:sp>
      <p:sp>
        <p:nvSpPr>
          <p:cNvPr id="23" name="TextBox 22"/>
          <p:cNvSpPr txBox="1"/>
          <p:nvPr/>
        </p:nvSpPr>
        <p:spPr>
          <a:xfrm>
            <a:off x="33358541" y="11582075"/>
            <a:ext cx="10238242" cy="4939814"/>
          </a:xfrm>
          <a:prstGeom prst="rect">
            <a:avLst/>
          </a:prstGeom>
          <a:noFill/>
        </p:spPr>
        <p:txBody>
          <a:bodyPr wrap="square" rtlCol="0">
            <a:spAutoFit/>
          </a:bodyPr>
          <a:lstStyle/>
          <a:p>
            <a:r>
              <a:rPr lang="en-US" sz="3700" b="1" u="sng" dirty="0" smtClean="0">
                <a:solidFill>
                  <a:schemeClr val="accent5">
                    <a:lumMod val="50000"/>
                  </a:schemeClr>
                </a:solidFill>
              </a:rPr>
              <a:t>Limitations and ways to improve study in future: </a:t>
            </a:r>
          </a:p>
          <a:p>
            <a:r>
              <a:rPr lang="en-US" sz="2500" dirty="0" smtClean="0">
                <a:solidFill>
                  <a:schemeClr val="accent5">
                    <a:lumMod val="50000"/>
                  </a:schemeClr>
                </a:solidFill>
                <a:latin typeface="Times New Roman"/>
                <a:cs typeface="Times New Roman"/>
              </a:rPr>
              <a:t>-Surveying the patient directly rather depending on the chart for pain control and overall satisfaction. (Helps to exclude physician subjective interpretation)</a:t>
            </a:r>
          </a:p>
          <a:p>
            <a:r>
              <a:rPr lang="en-US" sz="2500" dirty="0" smtClean="0">
                <a:solidFill>
                  <a:schemeClr val="accent5">
                    <a:lumMod val="50000"/>
                  </a:schemeClr>
                </a:solidFill>
                <a:latin typeface="Times New Roman"/>
                <a:cs typeface="Times New Roman"/>
              </a:rPr>
              <a:t>-Larger Sample Size </a:t>
            </a:r>
          </a:p>
          <a:p>
            <a:r>
              <a:rPr lang="en-US" sz="2500" dirty="0" smtClean="0">
                <a:solidFill>
                  <a:schemeClr val="accent5">
                    <a:lumMod val="50000"/>
                  </a:schemeClr>
                </a:solidFill>
                <a:latin typeface="Times New Roman"/>
                <a:cs typeface="Times New Roman"/>
              </a:rPr>
              <a:t>-Not only comparing the cost of procedure but also including the entire hospital stay extending up to 6 months after post op (procedure, anesthesia, pain medications)</a:t>
            </a:r>
          </a:p>
          <a:p>
            <a:r>
              <a:rPr lang="en-US" sz="2500" dirty="0" smtClean="0">
                <a:solidFill>
                  <a:schemeClr val="accent5">
                    <a:lumMod val="50000"/>
                  </a:schemeClr>
                </a:solidFill>
                <a:latin typeface="Times New Roman"/>
                <a:cs typeface="Times New Roman"/>
              </a:rPr>
              <a:t>-Comparing and grading fusion group was very subjective and limited to expertise (medical student). Thus, having two reviewers and adding one expert in reading radiologic images will greatly improve the validity of this study. </a:t>
            </a:r>
          </a:p>
          <a:p>
            <a:endParaRPr lang="en-US" sz="2500" dirty="0" smtClean="0">
              <a:solidFill>
                <a:schemeClr val="accent5">
                  <a:lumMod val="50000"/>
                </a:schemeClr>
              </a:solidFill>
              <a:latin typeface="Times New Roman"/>
              <a:cs typeface="Times New Roman"/>
            </a:endParaRPr>
          </a:p>
          <a:p>
            <a:endParaRPr lang="en-US" sz="2800" dirty="0"/>
          </a:p>
        </p:txBody>
      </p:sp>
      <p:graphicFrame>
        <p:nvGraphicFramePr>
          <p:cNvPr id="25" name="Chart 24"/>
          <p:cNvGraphicFramePr>
            <a:graphicFrameLocks/>
          </p:cNvGraphicFramePr>
          <p:nvPr>
            <p:extLst>
              <p:ext uri="{D42A27DB-BD31-4B8C-83A1-F6EECF244321}">
                <p14:modId xmlns:p14="http://schemas.microsoft.com/office/powerpoint/2010/main" val="3131498677"/>
              </p:ext>
            </p:extLst>
          </p:nvPr>
        </p:nvGraphicFramePr>
        <p:xfrm>
          <a:off x="22490154" y="6447737"/>
          <a:ext cx="9881669" cy="383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1040956712"/>
              </p:ext>
            </p:extLst>
          </p:nvPr>
        </p:nvGraphicFramePr>
        <p:xfrm>
          <a:off x="22490154" y="10283138"/>
          <a:ext cx="9422321" cy="41715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368049913"/>
              </p:ext>
            </p:extLst>
          </p:nvPr>
        </p:nvGraphicFramePr>
        <p:xfrm>
          <a:off x="22698961" y="15087599"/>
          <a:ext cx="9213513" cy="34540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p:cNvGraphicFramePr>
            <a:graphicFrameLocks/>
          </p:cNvGraphicFramePr>
          <p:nvPr>
            <p:extLst>
              <p:ext uri="{D42A27DB-BD31-4B8C-83A1-F6EECF244321}">
                <p14:modId xmlns:p14="http://schemas.microsoft.com/office/powerpoint/2010/main" val="1304349285"/>
              </p:ext>
            </p:extLst>
          </p:nvPr>
        </p:nvGraphicFramePr>
        <p:xfrm>
          <a:off x="22698960" y="18989626"/>
          <a:ext cx="9213513" cy="33712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p:cNvGraphicFramePr>
            <a:graphicFrameLocks/>
          </p:cNvGraphicFramePr>
          <p:nvPr>
            <p:extLst>
              <p:ext uri="{D42A27DB-BD31-4B8C-83A1-F6EECF244321}">
                <p14:modId xmlns:p14="http://schemas.microsoft.com/office/powerpoint/2010/main" val="3599334731"/>
              </p:ext>
            </p:extLst>
          </p:nvPr>
        </p:nvGraphicFramePr>
        <p:xfrm>
          <a:off x="22490154" y="22559423"/>
          <a:ext cx="9444429" cy="4713463"/>
        </p:xfrm>
        <a:graphic>
          <a:graphicData uri="http://schemas.openxmlformats.org/drawingml/2006/chart">
            <c:chart xmlns:c="http://schemas.openxmlformats.org/drawingml/2006/chart" xmlns:r="http://schemas.openxmlformats.org/officeDocument/2006/relationships" r:id="rId7"/>
          </a:graphicData>
        </a:graphic>
      </p:graphicFrame>
      <p:pic>
        <p:nvPicPr>
          <p:cNvPr id="31" name="Picture 30"/>
          <p:cNvPicPr>
            <a:picLocks noChangeAspect="1"/>
          </p:cNvPicPr>
          <p:nvPr/>
        </p:nvPicPr>
        <p:blipFill>
          <a:blip r:embed="rId8"/>
          <a:stretch>
            <a:fillRect/>
          </a:stretch>
        </p:blipFill>
        <p:spPr>
          <a:xfrm>
            <a:off x="37023999" y="686447"/>
            <a:ext cx="6240242" cy="2397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p:cNvPicPr>
            <a:picLocks noChangeAspect="1"/>
          </p:cNvPicPr>
          <p:nvPr/>
        </p:nvPicPr>
        <p:blipFill>
          <a:blip r:embed="rId8"/>
          <a:stretch>
            <a:fillRect/>
          </a:stretch>
        </p:blipFill>
        <p:spPr>
          <a:xfrm>
            <a:off x="568881" y="686447"/>
            <a:ext cx="6240242" cy="2397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Picture 32" descr="Screen Shot 2018-02-17 at 10.06.12 AM.png"/>
          <p:cNvPicPr>
            <a:picLocks noChangeAspect="1"/>
          </p:cNvPicPr>
          <p:nvPr/>
        </p:nvPicPr>
        <p:blipFill rotWithShape="1">
          <a:blip r:embed="rId9">
            <a:extLst>
              <a:ext uri="{28A0092B-C50C-407E-A947-70E740481C1C}">
                <a14:useLocalDpi xmlns:a14="http://schemas.microsoft.com/office/drawing/2010/main" val="0"/>
              </a:ext>
            </a:extLst>
          </a:blip>
          <a:srcRect l="3514"/>
          <a:stretch/>
        </p:blipFill>
        <p:spPr>
          <a:xfrm>
            <a:off x="11460161" y="25382134"/>
            <a:ext cx="4451173" cy="4569863"/>
          </a:xfrm>
          <a:prstGeom prst="rect">
            <a:avLst/>
          </a:prstGeom>
        </p:spPr>
      </p:pic>
      <p:pic>
        <p:nvPicPr>
          <p:cNvPr id="34" name="Picture 33" descr="Screen Shot 2018-02-17 at 10.06.57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11334" y="25382135"/>
            <a:ext cx="5658579" cy="4404616"/>
          </a:xfrm>
          <a:prstGeom prst="rect">
            <a:avLst/>
          </a:prstGeom>
        </p:spPr>
      </p:pic>
      <p:pic>
        <p:nvPicPr>
          <p:cNvPr id="36" name="Picture 35" descr="Screen Shot 2018-02-17 at 10.48.12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60162" y="29951997"/>
            <a:ext cx="10048874" cy="2117181"/>
          </a:xfrm>
          <a:prstGeom prst="rect">
            <a:avLst/>
          </a:prstGeom>
        </p:spPr>
      </p:pic>
      <p:pic>
        <p:nvPicPr>
          <p:cNvPr id="37" name="Picture 36" descr="Screen Shot 2018-02-17 at 10.53.36 A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60161" y="18740034"/>
            <a:ext cx="10109751" cy="6642100"/>
          </a:xfrm>
          <a:prstGeom prst="rect">
            <a:avLst/>
          </a:prstGeom>
        </p:spPr>
      </p:pic>
      <p:graphicFrame>
        <p:nvGraphicFramePr>
          <p:cNvPr id="39" name="Chart 38"/>
          <p:cNvGraphicFramePr>
            <a:graphicFrameLocks/>
          </p:cNvGraphicFramePr>
          <p:nvPr>
            <p:extLst>
              <p:ext uri="{D42A27DB-BD31-4B8C-83A1-F6EECF244321}">
                <p14:modId xmlns:p14="http://schemas.microsoft.com/office/powerpoint/2010/main" val="1371752275"/>
              </p:ext>
            </p:extLst>
          </p:nvPr>
        </p:nvGraphicFramePr>
        <p:xfrm>
          <a:off x="22883693" y="27751423"/>
          <a:ext cx="9028779" cy="366839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160527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5886</TotalTime>
  <Words>1101</Words>
  <Application>Microsoft Macintosh PowerPoint</Application>
  <PresentationFormat>Custom</PresentationFormat>
  <Paragraphs>92</Paragraphs>
  <Slides>1</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Manpreet Bassi</cp:lastModifiedBy>
  <cp:revision>65</cp:revision>
  <dcterms:created xsi:type="dcterms:W3CDTF">2012-02-03T19:11:35Z</dcterms:created>
  <dcterms:modified xsi:type="dcterms:W3CDTF">2018-02-17T19:18:45Z</dcterms:modified>
</cp:coreProperties>
</file>